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73" r:id="rId2"/>
    <p:sldId id="256" r:id="rId3"/>
    <p:sldId id="257" r:id="rId4"/>
    <p:sldId id="269" r:id="rId5"/>
    <p:sldId id="270" r:id="rId6"/>
    <p:sldId id="271" r:id="rId7"/>
    <p:sldId id="275" r:id="rId8"/>
    <p:sldId id="258" r:id="rId9"/>
    <p:sldId id="259" r:id="rId10"/>
    <p:sldId id="260" r:id="rId11"/>
    <p:sldId id="261" r:id="rId12"/>
    <p:sldId id="274" r:id="rId13"/>
    <p:sldId id="262"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4660"/>
  </p:normalViewPr>
  <p:slideViewPr>
    <p:cSldViewPr snapToGrid="0">
      <p:cViewPr>
        <p:scale>
          <a:sx n="76" d="100"/>
          <a:sy n="76" d="100"/>
        </p:scale>
        <p:origin x="-300" y="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59EEBD-3914-477C-B23F-6B0F4256A956}" type="datetimeFigureOut">
              <a:rPr lang="en-US" smtClean="0"/>
              <a:t>4/29/2020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10472A-7687-4E48-8D73-A79D664E6251}" type="slidenum">
              <a:rPr lang="en-US" smtClean="0"/>
              <a:t>‹#›</a:t>
            </a:fld>
            <a:endParaRPr lang="en-US"/>
          </a:p>
        </p:txBody>
      </p:sp>
    </p:spTree>
    <p:extLst>
      <p:ext uri="{BB962C8B-B14F-4D97-AF65-F5344CB8AC3E}">
        <p14:creationId xmlns:p14="http://schemas.microsoft.com/office/powerpoint/2010/main" val="329329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covers the </a:t>
            </a:r>
            <a:r>
              <a:rPr lang="en-US" dirty="0" smtClean="0">
                <a:latin typeface="Times New Roman" pitchFamily="18" charset="0"/>
                <a:cs typeface="Times New Roman" pitchFamily="18" charset="0"/>
              </a:rPr>
              <a:t>importance of reentry programs in reducing recidivism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1</a:t>
            </a:fld>
            <a:endParaRPr lang="en-US"/>
          </a:p>
        </p:txBody>
      </p:sp>
    </p:spTree>
    <p:extLst>
      <p:ext uri="{BB962C8B-B14F-4D97-AF65-F5344CB8AC3E}">
        <p14:creationId xmlns:p14="http://schemas.microsoft.com/office/powerpoint/2010/main" val="565119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Reentry programs help once convicted individuals to reenter the society. The main purpose of reentry programs is to reduce recidivism</a:t>
            </a:r>
            <a:r>
              <a:rPr lang="en-US" baseline="0" dirty="0" smtClean="0">
                <a:latin typeface="Times New Roman" pitchFamily="18" charset="0"/>
                <a:cs typeface="Times New Roman" pitchFamily="18" charset="0"/>
              </a:rPr>
              <a:t> which</a:t>
            </a:r>
            <a:r>
              <a:rPr lang="en-US" dirty="0" smtClean="0">
                <a:latin typeface="Times New Roman" pitchFamily="18" charset="0"/>
                <a:cs typeface="Times New Roman" pitchFamily="18" charset="0"/>
              </a:rPr>
              <a:t> refers to backsliding into crime by a convict by reoffending and involving</a:t>
            </a:r>
            <a:r>
              <a:rPr lang="en-US" baseline="0" dirty="0" smtClean="0">
                <a:latin typeface="Times New Roman" pitchFamily="18" charset="0"/>
                <a:cs typeface="Times New Roman" pitchFamily="18" charset="0"/>
              </a:rPr>
              <a:t> themselves with criminal activities. </a:t>
            </a:r>
            <a:r>
              <a:rPr lang="en-US" dirty="0" smtClean="0">
                <a:latin typeface="Times New Roman" pitchFamily="18" charset="0"/>
                <a:cs typeface="Times New Roman" pitchFamily="18" charset="0"/>
              </a:rPr>
              <a:t>Hence, the criminal justice have come up with these programs to reduce recidivism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programs are offered to juveniles, and adults</a:t>
            </a:r>
            <a:r>
              <a:rPr lang="en-US" baseline="0" dirty="0" smtClean="0">
                <a:latin typeface="Times New Roman" pitchFamily="18" charset="0"/>
                <a:cs typeface="Times New Roman" pitchFamily="18" charset="0"/>
              </a:rPr>
              <a:t> and also </a:t>
            </a:r>
            <a:r>
              <a:rPr lang="en-US" dirty="0" smtClean="0">
                <a:latin typeface="Times New Roman" pitchFamily="18" charset="0"/>
                <a:cs typeface="Times New Roman" pitchFamily="18" charset="0"/>
              </a:rPr>
              <a:t>works with convicts from all ethnic group</a:t>
            </a:r>
            <a:r>
              <a:rPr lang="en-US" baseline="0" dirty="0" smtClean="0">
                <a:latin typeface="Times New Roman" pitchFamily="18" charset="0"/>
                <a:cs typeface="Times New Roman" pitchFamily="18" charset="0"/>
              </a:rPr>
              <a:t>, f</a:t>
            </a:r>
            <a:r>
              <a:rPr lang="en-US" dirty="0" smtClean="0">
                <a:latin typeface="Times New Roman" pitchFamily="18" charset="0"/>
                <a:cs typeface="Times New Roman" pitchFamily="18" charset="0"/>
              </a:rPr>
              <a:t>or example, blacks, whites and other ethnic groups in the United States.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By reducing recidivism, the criminal justice public safety is improved and also, the programs save money that would be used if recidivism cases are high.</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Thus, reentry programs motivate convicts to be better individuals in the society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2</a:t>
            </a:fld>
            <a:endParaRPr lang="en-US"/>
          </a:p>
        </p:txBody>
      </p:sp>
    </p:spTree>
    <p:extLst>
      <p:ext uri="{BB962C8B-B14F-4D97-AF65-F5344CB8AC3E}">
        <p14:creationId xmlns:p14="http://schemas.microsoft.com/office/powerpoint/2010/main" val="233064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There are several reentry programs that are ongoing in the United States.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One of the reentry program is Adult Reentry Programs.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program deals with adults from 18 years and above</a:t>
            </a:r>
            <a:r>
              <a:rPr lang="en-US" baseline="0" dirty="0" smtClean="0">
                <a:latin typeface="Times New Roman" pitchFamily="18" charset="0"/>
                <a:cs typeface="Times New Roman" pitchFamily="18" charset="0"/>
              </a:rPr>
              <a:t> and a</a:t>
            </a:r>
            <a:r>
              <a:rPr lang="en-US" dirty="0" smtClean="0">
                <a:latin typeface="Times New Roman" pitchFamily="18" charset="0"/>
                <a:cs typeface="Times New Roman" pitchFamily="18" charset="0"/>
              </a:rPr>
              <a:t>lso, it gives services to both gender; males and females.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 addition, the program offers services to all ethnic or race groups,</a:t>
            </a:r>
            <a:r>
              <a:rPr lang="en-US" baseline="0" dirty="0" smtClean="0">
                <a:latin typeface="Times New Roman" pitchFamily="18" charset="0"/>
                <a:cs typeface="Times New Roman" pitchFamily="18" charset="0"/>
              </a:rPr>
              <a:t> f</a:t>
            </a:r>
            <a:r>
              <a:rPr lang="en-US" dirty="0" smtClean="0">
                <a:latin typeface="Times New Roman" pitchFamily="18" charset="0"/>
                <a:cs typeface="Times New Roman" pitchFamily="18" charset="0"/>
              </a:rPr>
              <a:t>or example, whites, blacks and other ethnic groups.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target of the program is prisoners who are about to reenter the society.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program is provided in the correctional facility centers holding prisoners</a:t>
            </a:r>
            <a:r>
              <a:rPr lang="en-US" baseline="0" dirty="0" smtClean="0">
                <a:latin typeface="Times New Roman" pitchFamily="18" charset="0"/>
                <a:cs typeface="Times New Roman" pitchFamily="18" charset="0"/>
              </a:rPr>
              <a:t> and also</a:t>
            </a:r>
            <a:r>
              <a:rPr lang="en-US" dirty="0" smtClean="0">
                <a:latin typeface="Times New Roman" pitchFamily="18" charset="0"/>
                <a:cs typeface="Times New Roman" pitchFamily="18" charset="0"/>
              </a:rPr>
              <a:t> to other community settings that deal with crime and delinquency.</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3</a:t>
            </a:fld>
            <a:endParaRPr lang="en-US"/>
          </a:p>
        </p:txBody>
      </p:sp>
    </p:spTree>
    <p:extLst>
      <p:ext uri="{BB962C8B-B14F-4D97-AF65-F5344CB8AC3E}">
        <p14:creationId xmlns:p14="http://schemas.microsoft.com/office/powerpoint/2010/main" val="264885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Other countries also have reentry programs that help in reducing recidivism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 the British systems, anger and behavior management are provided in prisons. Some other treatment include counselling and health care treatments</a:t>
            </a:r>
          </a:p>
          <a:p>
            <a:r>
              <a:rPr lang="en-US" dirty="0" smtClean="0">
                <a:latin typeface="Times New Roman" pitchFamily="18" charset="0"/>
                <a:cs typeface="Times New Roman" pitchFamily="18" charset="0"/>
              </a:rPr>
              <a:t>From research studies, most prisons in Britain do not contain many programs. The psychologists and other health and mental health</a:t>
            </a:r>
            <a:r>
              <a:rPr lang="en-US" baseline="0" dirty="0" smtClean="0">
                <a:latin typeface="Times New Roman" pitchFamily="18" charset="0"/>
                <a:cs typeface="Times New Roman" pitchFamily="18" charset="0"/>
              </a:rPr>
              <a:t> workers do not work appropriately in administering treatments and therapy sessions to </a:t>
            </a:r>
            <a:r>
              <a:rPr lang="en-US" baseline="0" dirty="0" err="1" smtClean="0">
                <a:latin typeface="Times New Roman" pitchFamily="18" charset="0"/>
                <a:cs typeface="Times New Roman" pitchFamily="18" charset="0"/>
              </a:rPr>
              <a:t>inmantes</a:t>
            </a:r>
            <a:r>
              <a:rPr lang="en-US" baseline="0" dirty="0" smtClean="0">
                <a:latin typeface="Times New Roman" pitchFamily="18" charset="0"/>
                <a:cs typeface="Times New Roman" pitchFamily="18" charset="0"/>
              </a:rPr>
              <a:t> in prison. Most of ex-convicts in Britain say that individuals struggle with many issues while in prison, but they do not get appropriate services that would help them to cope with the situations. Hence, when they are released, they would just go back to crime; thus, recidivism increases. </a:t>
            </a:r>
            <a:r>
              <a:rPr lang="en-US" dirty="0" smtClean="0">
                <a:latin typeface="Times New Roman" pitchFamily="18" charset="0"/>
                <a:cs typeface="Times New Roman" pitchFamily="18" charset="0"/>
              </a:rPr>
              <a:t>Crime rates in the country are increasing because of lack of proper rehab programs.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4</a:t>
            </a:fld>
            <a:endParaRPr lang="en-US"/>
          </a:p>
        </p:txBody>
      </p:sp>
    </p:spTree>
    <p:extLst>
      <p:ext uri="{BB962C8B-B14F-4D97-AF65-F5344CB8AC3E}">
        <p14:creationId xmlns:p14="http://schemas.microsoft.com/office/powerpoint/2010/main" val="3732920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reentry programs in Britain are not effective in reducing recidivism.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is because there are nor enough rehabilitation programs in the prisons.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Many individuals in prison are not looked after as they should while in prison.</a:t>
            </a:r>
          </a:p>
          <a:p>
            <a:r>
              <a:rPr lang="en-US" dirty="0" smtClean="0">
                <a:latin typeface="Times New Roman" pitchFamily="18" charset="0"/>
                <a:cs typeface="Times New Roman" pitchFamily="18" charset="0"/>
              </a:rPr>
              <a:t>However, for women, situation is different they have few numbers in prison</a:t>
            </a:r>
            <a:r>
              <a:rPr lang="en-US" baseline="0" dirty="0" smtClean="0">
                <a:latin typeface="Times New Roman" pitchFamily="18" charset="0"/>
                <a:cs typeface="Times New Roman" pitchFamily="18" charset="0"/>
              </a:rPr>
              <a:t> as t</a:t>
            </a:r>
            <a:r>
              <a:rPr lang="en-US" dirty="0" smtClean="0">
                <a:latin typeface="Times New Roman" pitchFamily="18" charset="0"/>
                <a:cs typeface="Times New Roman" pitchFamily="18" charset="0"/>
              </a:rPr>
              <a:t>hey are provided with health care services and childcare services in or outside prison.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women are provided with few vocational and education training opportunities in jail.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they have a better chance of surviving in the society when released than men</a:t>
            </a:r>
          </a:p>
          <a:p>
            <a:r>
              <a:rPr lang="en-US" dirty="0" smtClean="0">
                <a:latin typeface="Times New Roman" pitchFamily="18" charset="0"/>
                <a:cs typeface="Times New Roman" pitchFamily="18" charset="0"/>
              </a:rPr>
              <a:t>However, it does not stop the rates of recidivism from increasing among women</a:t>
            </a:r>
          </a:p>
        </p:txBody>
      </p:sp>
      <p:sp>
        <p:nvSpPr>
          <p:cNvPr id="4" name="Slide Number Placeholder 3"/>
          <p:cNvSpPr>
            <a:spLocks noGrp="1"/>
          </p:cNvSpPr>
          <p:nvPr>
            <p:ph type="sldNum" sz="quarter" idx="10"/>
          </p:nvPr>
        </p:nvSpPr>
        <p:spPr/>
        <p:txBody>
          <a:bodyPr/>
          <a:lstStyle/>
          <a:p>
            <a:fld id="{E610472A-7687-4E48-8D73-A79D664E6251}" type="slidenum">
              <a:rPr lang="en-US" smtClean="0"/>
              <a:t>5</a:t>
            </a:fld>
            <a:endParaRPr lang="en-US"/>
          </a:p>
        </p:txBody>
      </p:sp>
    </p:spTree>
    <p:extLst>
      <p:ext uri="{BB962C8B-B14F-4D97-AF65-F5344CB8AC3E}">
        <p14:creationId xmlns:p14="http://schemas.microsoft.com/office/powerpoint/2010/main" val="2459749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British government should consider reforming their reentry program.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would help in decreasing recidivism with the country</a:t>
            </a:r>
            <a:r>
              <a:rPr lang="en-US" baseline="0" dirty="0" smtClean="0">
                <a:latin typeface="Times New Roman" pitchFamily="18" charset="0"/>
                <a:cs typeface="Times New Roman" pitchFamily="18" charset="0"/>
              </a:rPr>
              <a:t> and among individuals. </a:t>
            </a:r>
            <a:r>
              <a:rPr lang="en-US" dirty="0" smtClean="0">
                <a:latin typeface="Times New Roman" pitchFamily="18" charset="0"/>
                <a:cs typeface="Times New Roman" pitchFamily="18" charset="0"/>
              </a:rPr>
              <a:t>They should plan on how to implement such programs especially in male prisons since they occupy large</a:t>
            </a:r>
            <a:r>
              <a:rPr lang="en-US" baseline="0" dirty="0" smtClean="0">
                <a:latin typeface="Times New Roman" pitchFamily="18" charset="0"/>
                <a:cs typeface="Times New Roman" pitchFamily="18" charset="0"/>
              </a:rPr>
              <a:t> percentage than women. </a:t>
            </a:r>
            <a:r>
              <a:rPr lang="en-US" dirty="0" smtClean="0">
                <a:latin typeface="Times New Roman" pitchFamily="18" charset="0"/>
                <a:cs typeface="Times New Roman" pitchFamily="18" charset="0"/>
              </a:rPr>
              <a:t>The programs that should be available include substance abuse and mental health programs.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programs should aim in achieving the goal of reducing recidivism </a:t>
            </a:r>
          </a:p>
          <a:p>
            <a:r>
              <a:rPr lang="en-US" dirty="0" smtClean="0">
                <a:latin typeface="Times New Roman" pitchFamily="18" charset="0"/>
                <a:cs typeface="Times New Roman" pitchFamily="18" charset="0"/>
              </a:rPr>
              <a:t>Other programs like education and employment training should be implemented</a:t>
            </a:r>
            <a:r>
              <a:rPr lang="en-US" baseline="0" dirty="0" smtClean="0">
                <a:latin typeface="Times New Roman" pitchFamily="18" charset="0"/>
                <a:cs typeface="Times New Roman" pitchFamily="18" charset="0"/>
              </a:rPr>
              <a:t> because r</a:t>
            </a:r>
            <a:r>
              <a:rPr lang="en-US" dirty="0" smtClean="0">
                <a:latin typeface="Times New Roman" pitchFamily="18" charset="0"/>
                <a:cs typeface="Times New Roman" pitchFamily="18" charset="0"/>
              </a:rPr>
              <a:t>esearch shows that 58% of women and 53% of men in jail lacked employment</a:t>
            </a:r>
            <a:r>
              <a:rPr lang="en-US" baseline="0" dirty="0" smtClean="0">
                <a:latin typeface="Times New Roman" pitchFamily="18" charset="0"/>
                <a:cs typeface="Times New Roman" pitchFamily="18" charset="0"/>
              </a:rPr>
              <a:t> which</a:t>
            </a:r>
            <a:r>
              <a:rPr lang="en-US" dirty="0" smtClean="0">
                <a:latin typeface="Times New Roman" pitchFamily="18" charset="0"/>
                <a:cs typeface="Times New Roman" pitchFamily="18" charset="0"/>
              </a:rPr>
              <a:t> led them</a:t>
            </a:r>
            <a:r>
              <a:rPr lang="en-US" baseline="0" dirty="0" smtClean="0">
                <a:latin typeface="Times New Roman" pitchFamily="18" charset="0"/>
                <a:cs typeface="Times New Roman" pitchFamily="18" charset="0"/>
              </a:rPr>
              <a:t> to</a:t>
            </a:r>
            <a:r>
              <a:rPr lang="en-US" dirty="0" smtClean="0">
                <a:latin typeface="Times New Roman" pitchFamily="18" charset="0"/>
                <a:cs typeface="Times New Roman" pitchFamily="18" charset="0"/>
              </a:rPr>
              <a:t> commit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crimes. They keep reoffending due to lack of skills and employment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government should consider providing funds for vocational training in prisons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6</a:t>
            </a:fld>
            <a:endParaRPr lang="en-US"/>
          </a:p>
        </p:txBody>
      </p:sp>
    </p:spTree>
    <p:extLst>
      <p:ext uri="{BB962C8B-B14F-4D97-AF65-F5344CB8AC3E}">
        <p14:creationId xmlns:p14="http://schemas.microsoft.com/office/powerpoint/2010/main" val="1588960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graph shows the prison population in the UK from 2011 to 2019 elaborating</a:t>
            </a:r>
            <a:r>
              <a:rPr lang="en-US" baseline="0" dirty="0" smtClean="0">
                <a:latin typeface="Times New Roman" pitchFamily="18" charset="0"/>
                <a:cs typeface="Times New Roman" pitchFamily="18" charset="0"/>
              </a:rPr>
              <a:t> further on gender to make the aspect of recidivism crystal clear.</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7</a:t>
            </a:fld>
            <a:endParaRPr lang="en-US"/>
          </a:p>
        </p:txBody>
      </p:sp>
    </p:spTree>
    <p:extLst>
      <p:ext uri="{BB962C8B-B14F-4D97-AF65-F5344CB8AC3E}">
        <p14:creationId xmlns:p14="http://schemas.microsoft.com/office/powerpoint/2010/main" val="4090209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These program aims at helping individuals transition form prisons to their home communities.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main goal of the program is to reduce recidivism among adult convicts.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programs initiate treatments in prison to the adult participants of both gender,</a:t>
            </a:r>
            <a:r>
              <a:rPr lang="en-US" baseline="0" dirty="0" smtClean="0">
                <a:latin typeface="Times New Roman" pitchFamily="18" charset="0"/>
                <a:cs typeface="Times New Roman" pitchFamily="18" charset="0"/>
              </a:rPr>
              <a:t> either females or males. </a:t>
            </a:r>
            <a:r>
              <a:rPr lang="en-US" dirty="0" smtClean="0">
                <a:latin typeface="Times New Roman" pitchFamily="18" charset="0"/>
                <a:cs typeface="Times New Roman" pitchFamily="18" charset="0"/>
              </a:rPr>
              <a:t>Their treatment services include substance abuse, education, and life skills, and counseling</a:t>
            </a:r>
            <a:r>
              <a:rPr lang="en-US" baseline="0" dirty="0" smtClean="0">
                <a:latin typeface="Times New Roman" pitchFamily="18" charset="0"/>
                <a:cs typeface="Times New Roman" pitchFamily="18" charset="0"/>
              </a:rPr>
              <a:t> and therapy sessions. </a:t>
            </a:r>
            <a:r>
              <a:rPr lang="en-US" dirty="0" smtClean="0">
                <a:latin typeface="Times New Roman" pitchFamily="18" charset="0"/>
                <a:cs typeface="Times New Roman" pitchFamily="18" charset="0"/>
              </a:rPr>
              <a:t>Other services include violent/sex offender treatment, and cognitive-behavioral programs.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programs give gender specific treatment care to each gender like females who are provided with cancer screening</a:t>
            </a:r>
            <a:r>
              <a:rPr lang="en-US" baseline="0" dirty="0" smtClean="0">
                <a:latin typeface="Times New Roman" pitchFamily="18" charset="0"/>
                <a:cs typeface="Times New Roman" pitchFamily="18" charset="0"/>
              </a:rPr>
              <a:t> services or advice on birth control. </a:t>
            </a:r>
            <a:r>
              <a:rPr lang="en-US" dirty="0" smtClean="0">
                <a:latin typeface="Times New Roman" pitchFamily="18" charset="0"/>
                <a:cs typeface="Times New Roman" pitchFamily="18" charset="0"/>
              </a:rPr>
              <a:t>The participants also are provided vocational/job training services while in prison which can help them start or</a:t>
            </a:r>
            <a:r>
              <a:rPr lang="en-US" baseline="0" dirty="0" smtClean="0">
                <a:latin typeface="Times New Roman" pitchFamily="18" charset="0"/>
                <a:cs typeface="Times New Roman" pitchFamily="18" charset="0"/>
              </a:rPr>
              <a:t> find a job when they are released.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8</a:t>
            </a:fld>
            <a:endParaRPr lang="en-US"/>
          </a:p>
        </p:txBody>
      </p:sp>
    </p:spTree>
    <p:extLst>
      <p:ext uri="{BB962C8B-B14F-4D97-AF65-F5344CB8AC3E}">
        <p14:creationId xmlns:p14="http://schemas.microsoft.com/office/powerpoint/2010/main" val="371547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These programs are provided in the prison setting. However, the additional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programs can also be found in the community.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released individual can decide to join the community programs for the</a:t>
            </a:r>
            <a:r>
              <a:rPr lang="en-US" baseline="0" dirty="0" smtClean="0">
                <a:latin typeface="Times New Roman" pitchFamily="18" charset="0"/>
                <a:cs typeface="Times New Roman" pitchFamily="18" charset="0"/>
              </a:rPr>
              <a:t> services offered. </a:t>
            </a:r>
            <a:r>
              <a:rPr lang="en-US" dirty="0" smtClean="0">
                <a:latin typeface="Times New Roman" pitchFamily="18" charset="0"/>
                <a:cs typeface="Times New Roman" pitchFamily="18" charset="0"/>
              </a:rPr>
              <a:t>In the community programs, services like counseling and therapy are provided.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Other programs provided in the community include substance abuse treatment program,</a:t>
            </a:r>
            <a:r>
              <a:rPr lang="en-US" baseline="0" dirty="0" smtClean="0">
                <a:latin typeface="Times New Roman" pitchFamily="18" charset="0"/>
                <a:cs typeface="Times New Roman" pitchFamily="18" charset="0"/>
              </a:rPr>
              <a:t> w</a:t>
            </a:r>
            <a:r>
              <a:rPr lang="en-US" dirty="0" smtClean="0">
                <a:latin typeface="Times New Roman" pitchFamily="18" charset="0"/>
                <a:cs typeface="Times New Roman" pitchFamily="18" charset="0"/>
              </a:rPr>
              <a:t>ork and employment release programs, housing programs, and female programs.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treatment services for the programs can be in different forms like individual or group treatment</a:t>
            </a:r>
          </a:p>
          <a:p>
            <a:r>
              <a:rPr lang="en-US" dirty="0" smtClean="0">
                <a:latin typeface="Times New Roman" pitchFamily="18" charset="0"/>
                <a:cs typeface="Times New Roman" pitchFamily="18" charset="0"/>
              </a:rPr>
              <a:t>Other treatments include family treatment, mixed format treatment and case management treatments. These treatments are provided</a:t>
            </a:r>
            <a:r>
              <a:rPr lang="en-US" baseline="0" dirty="0" smtClean="0">
                <a:latin typeface="Times New Roman" pitchFamily="18" charset="0"/>
                <a:cs typeface="Times New Roman" pitchFamily="18" charset="0"/>
              </a:rPr>
              <a:t> to the individuals and their loved ones if they want to participate too. For example family therapies are provided to help the individual get support from his or her family.</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9</a:t>
            </a:fld>
            <a:endParaRPr lang="en-US"/>
          </a:p>
        </p:txBody>
      </p:sp>
    </p:spTree>
    <p:extLst>
      <p:ext uri="{BB962C8B-B14F-4D97-AF65-F5344CB8AC3E}">
        <p14:creationId xmlns:p14="http://schemas.microsoft.com/office/powerpoint/2010/main" val="2630551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Some of the programs are mandated by the court while others are voluntary. One of the court mandated programs include substance abuse management whereby, individuals </a:t>
            </a:r>
          </a:p>
          <a:p>
            <a:r>
              <a:rPr lang="en-US" dirty="0" smtClean="0">
                <a:latin typeface="Times New Roman" pitchFamily="18" charset="0"/>
                <a:cs typeface="Times New Roman" pitchFamily="18" charset="0"/>
              </a:rPr>
              <a:t>This is common because most convicts do crime activities due to drug intake</a:t>
            </a:r>
          </a:p>
          <a:p>
            <a:r>
              <a:rPr lang="en-US" dirty="0" smtClean="0">
                <a:latin typeface="Times New Roman" pitchFamily="18" charset="0"/>
                <a:cs typeface="Times New Roman" pitchFamily="18" charset="0"/>
              </a:rPr>
              <a:t>Hence, this program is mandated by the court to reduce substance-induced crimes</a:t>
            </a:r>
          </a:p>
          <a:p>
            <a:r>
              <a:rPr lang="en-US" dirty="0" smtClean="0">
                <a:latin typeface="Times New Roman" pitchFamily="18" charset="0"/>
                <a:cs typeface="Times New Roman" pitchFamily="18" charset="0"/>
              </a:rPr>
              <a:t>These reentry programs can be delivered in several settings leave alone prisons</a:t>
            </a:r>
          </a:p>
          <a:p>
            <a:r>
              <a:rPr lang="en-US" dirty="0" smtClean="0">
                <a:latin typeface="Times New Roman" pitchFamily="18" charset="0"/>
                <a:cs typeface="Times New Roman" pitchFamily="18" charset="0"/>
              </a:rPr>
              <a:t>Such settings include non-correctional facilities such as halfway houses</a:t>
            </a:r>
          </a:p>
          <a:p>
            <a:r>
              <a:rPr lang="en-US" dirty="0" smtClean="0">
                <a:latin typeface="Times New Roman" pitchFamily="18" charset="0"/>
                <a:cs typeface="Times New Roman" pitchFamily="18" charset="0"/>
              </a:rPr>
              <a:t>Another setting is community-based correctional facilities</a:t>
            </a:r>
          </a:p>
          <a:p>
            <a:r>
              <a:rPr lang="en-US" dirty="0" smtClean="0">
                <a:latin typeface="Times New Roman" pitchFamily="18" charset="0"/>
                <a:cs typeface="Times New Roman" pitchFamily="18" charset="0"/>
              </a:rPr>
              <a:t>This means that the programs can be delivered to areas that are not with jails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10</a:t>
            </a:fld>
            <a:endParaRPr lang="en-US"/>
          </a:p>
        </p:txBody>
      </p:sp>
    </p:spTree>
    <p:extLst>
      <p:ext uri="{BB962C8B-B14F-4D97-AF65-F5344CB8AC3E}">
        <p14:creationId xmlns:p14="http://schemas.microsoft.com/office/powerpoint/2010/main" val="4092102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Adult Reentry programs in United States are effective in reducing recidivism.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Research shows that recidivism rates have effectively reduced in most states in the United States.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most reentry programs that target high-risk convicts are more effective because</a:t>
            </a:r>
            <a:r>
              <a:rPr lang="en-US" baseline="0" dirty="0" smtClean="0">
                <a:latin typeface="Times New Roman" pitchFamily="18" charset="0"/>
                <a:cs typeface="Times New Roman" pitchFamily="18" charset="0"/>
              </a:rPr>
              <a:t> the people prone to reoffending have been rehabilitated and they have purposed to do things that would benefit them in a positive manner. </a:t>
            </a:r>
            <a:r>
              <a:rPr lang="en-US" dirty="0" smtClean="0">
                <a:latin typeface="Times New Roman" pitchFamily="18" charset="0"/>
                <a:cs typeface="Times New Roman" pitchFamily="18" charset="0"/>
              </a:rPr>
              <a:t>The recidivism rate has reduced by 47% via the effectiveness of the program.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there has been no increase or decrease of recidivism in some states because some of the facilities do not enough reentry programs.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For recidivism to reduce almost completely, the programs should be improved such as major programs like substance abuse, employment and vocational training,</a:t>
            </a:r>
            <a:r>
              <a:rPr lang="en-US" baseline="0" dirty="0" smtClean="0">
                <a:latin typeface="Times New Roman" pitchFamily="18" charset="0"/>
                <a:cs typeface="Times New Roman" pitchFamily="18" charset="0"/>
              </a:rPr>
              <a:t> and</a:t>
            </a:r>
            <a:r>
              <a:rPr lang="en-US" dirty="0" smtClean="0">
                <a:latin typeface="Times New Roman" pitchFamily="18" charset="0"/>
                <a:cs typeface="Times New Roman" pitchFamily="18" charset="0"/>
              </a:rPr>
              <a:t> education programs should be provided to all individuals in prison.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11</a:t>
            </a:fld>
            <a:endParaRPr lang="en-US"/>
          </a:p>
        </p:txBody>
      </p:sp>
    </p:spTree>
    <p:extLst>
      <p:ext uri="{BB962C8B-B14F-4D97-AF65-F5344CB8AC3E}">
        <p14:creationId xmlns:p14="http://schemas.microsoft.com/office/powerpoint/2010/main" val="1386999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graph demonstrates the arte at which recidivism</a:t>
            </a:r>
            <a:r>
              <a:rPr lang="en-US" baseline="0" dirty="0" smtClean="0">
                <a:latin typeface="Times New Roman" pitchFamily="18" charset="0"/>
                <a:cs typeface="Times New Roman" pitchFamily="18" charset="0"/>
              </a:rPr>
              <a:t> in US has been reducing over the years.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12</a:t>
            </a:fld>
            <a:endParaRPr lang="en-US"/>
          </a:p>
        </p:txBody>
      </p:sp>
    </p:spTree>
    <p:extLst>
      <p:ext uri="{BB962C8B-B14F-4D97-AF65-F5344CB8AC3E}">
        <p14:creationId xmlns:p14="http://schemas.microsoft.com/office/powerpoint/2010/main" val="222373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Reentry programs aim at reducing recidivism among offenders. Offenders who go through reentry programs</a:t>
            </a:r>
            <a:r>
              <a:rPr lang="en-US" baseline="0" dirty="0" smtClean="0">
                <a:latin typeface="Times New Roman" pitchFamily="18" charset="0"/>
                <a:cs typeface="Times New Roman" pitchFamily="18" charset="0"/>
              </a:rPr>
              <a:t> either in prisons or in community-based facility centers rarely engage themselves in criminal activities due to the rehabilitation services they received through the programs. </a:t>
            </a:r>
            <a:r>
              <a:rPr lang="en-US" dirty="0" smtClean="0">
                <a:latin typeface="Times New Roman" pitchFamily="18" charset="0"/>
                <a:cs typeface="Times New Roman" pitchFamily="18" charset="0"/>
              </a:rPr>
              <a:t>Many programs in the U.S have led to the reduction of recidivism</a:t>
            </a:r>
            <a:r>
              <a:rPr lang="en-US" baseline="0" dirty="0" smtClean="0">
                <a:latin typeface="Times New Roman" pitchFamily="18" charset="0"/>
                <a:cs typeface="Times New Roman" pitchFamily="18" charset="0"/>
              </a:rPr>
              <a:t> because the ex-convicts have decided to lead a good life away from crimes and for the good of their families. Thus, reentry programs motivate convicts to be better individuals in the society. </a:t>
            </a:r>
            <a:r>
              <a:rPr lang="en-US" dirty="0" smtClean="0">
                <a:latin typeface="Times New Roman" pitchFamily="18" charset="0"/>
                <a:cs typeface="Times New Roman" pitchFamily="18" charset="0"/>
              </a:rPr>
              <a:t>Other countries should implement reentry programs to reduce recidivism.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By reducing recidivism, the criminal justice public safety is improved.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programs save money that would be used if recidivism cases are high and be used in other sectors such</a:t>
            </a:r>
            <a:r>
              <a:rPr lang="en-US" baseline="0" dirty="0" smtClean="0">
                <a:latin typeface="Times New Roman" pitchFamily="18" charset="0"/>
                <a:cs typeface="Times New Roman" pitchFamily="18" charset="0"/>
              </a:rPr>
              <a:t> as health or eradication of poverty.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610472A-7687-4E48-8D73-A79D664E6251}" type="slidenum">
              <a:rPr lang="en-US" smtClean="0"/>
              <a:t>13</a:t>
            </a:fld>
            <a:endParaRPr lang="en-US"/>
          </a:p>
        </p:txBody>
      </p:sp>
    </p:spTree>
    <p:extLst>
      <p:ext uri="{BB962C8B-B14F-4D97-AF65-F5344CB8AC3E}">
        <p14:creationId xmlns:p14="http://schemas.microsoft.com/office/powerpoint/2010/main" val="2849357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150625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1688138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3702353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16D063-C959-4CEA-A345-660355BDAEB4}"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616669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16D063-C959-4CEA-A345-660355BDAEB4}" type="datetimeFigureOut">
              <a:rPr lang="en-US" smtClean="0"/>
              <a:t>4/29/2020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709856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338107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1813071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430134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6D063-C959-4CEA-A345-660355BDAEB4}"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19586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6D063-C959-4CEA-A345-660355BDAEB4}"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1944726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977996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34467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382100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212793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4021080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927861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16D063-C959-4CEA-A345-660355BDAEB4}"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2829D9-8EC2-41A0-9A7C-85B1AD86BFE0}" type="slidenum">
              <a:rPr lang="en-US" smtClean="0"/>
              <a:t>‹#›</a:t>
            </a:fld>
            <a:endParaRPr lang="en-US"/>
          </a:p>
        </p:txBody>
      </p:sp>
    </p:spTree>
    <p:extLst>
      <p:ext uri="{BB962C8B-B14F-4D97-AF65-F5344CB8AC3E}">
        <p14:creationId xmlns:p14="http://schemas.microsoft.com/office/powerpoint/2010/main" val="3803682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16D063-C959-4CEA-A345-660355BDAEB4}" type="datetimeFigureOut">
              <a:rPr lang="en-US" smtClean="0"/>
              <a:t>4/29/2020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12829D9-8EC2-41A0-9A7C-85B1AD86BFE0}" type="slidenum">
              <a:rPr lang="en-US" smtClean="0"/>
              <a:t>‹#›</a:t>
            </a:fld>
            <a:endParaRPr lang="en-US"/>
          </a:p>
        </p:txBody>
      </p:sp>
    </p:spTree>
    <p:extLst>
      <p:ext uri="{BB962C8B-B14F-4D97-AF65-F5344CB8AC3E}">
        <p14:creationId xmlns:p14="http://schemas.microsoft.com/office/powerpoint/2010/main" val="409773641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964487"/>
          </a:xfrm>
        </p:spPr>
        <p:txBody>
          <a:bodyPr/>
          <a:lstStyle/>
          <a:p>
            <a:r>
              <a:rPr lang="en-US" dirty="0" smtClean="0">
                <a:latin typeface="Times New Roman" pitchFamily="18" charset="0"/>
                <a:cs typeface="Times New Roman" pitchFamily="18" charset="0"/>
              </a:rPr>
              <a:t>Importance of Reentry Programs in Reducing Recidivism </a:t>
            </a:r>
            <a:endParaRPr lang="en-US" dirty="0">
              <a:latin typeface="Times New Roman" pitchFamily="18" charset="0"/>
              <a:cs typeface="Times New Roman" pitchFamily="18" charset="0"/>
            </a:endParaRPr>
          </a:p>
        </p:txBody>
      </p:sp>
      <p:sp>
        <p:nvSpPr>
          <p:cNvPr id="3" name="Text Placeholder 2"/>
          <p:cNvSpPr>
            <a:spLocks noGrp="1"/>
          </p:cNvSpPr>
          <p:nvPr>
            <p:ph type="body" idx="1"/>
          </p:nvPr>
        </p:nvSpPr>
        <p:spPr>
          <a:xfrm>
            <a:off x="831850" y="3857106"/>
            <a:ext cx="10515600" cy="1612670"/>
          </a:xfrm>
        </p:spPr>
        <p:txBody>
          <a:bodyPr>
            <a:noAutofit/>
          </a:bodyPr>
          <a:lstStyle/>
          <a:p>
            <a:pPr algn="ctr"/>
            <a:r>
              <a:rPr lang="en-US" sz="3200" b="1" cap="none" dirty="0" smtClean="0">
                <a:latin typeface="Times New Roman" pitchFamily="18" charset="0"/>
                <a:cs typeface="Times New Roman" pitchFamily="18" charset="0"/>
              </a:rPr>
              <a:t>Student’s Name</a:t>
            </a:r>
          </a:p>
          <a:p>
            <a:pPr algn="ctr"/>
            <a:r>
              <a:rPr lang="en-US" sz="3200" b="1" cap="none" dirty="0" smtClean="0">
                <a:latin typeface="Times New Roman" pitchFamily="18" charset="0"/>
                <a:cs typeface="Times New Roman" pitchFamily="18" charset="0"/>
              </a:rPr>
              <a:t>Instructor’s Name</a:t>
            </a:r>
          </a:p>
          <a:p>
            <a:pPr algn="ctr"/>
            <a:r>
              <a:rPr lang="en-US" sz="3200" b="1" cap="none" dirty="0" smtClean="0">
                <a:latin typeface="Times New Roman" pitchFamily="18" charset="0"/>
                <a:cs typeface="Times New Roman" pitchFamily="18" charset="0"/>
              </a:rPr>
              <a:t>Date </a:t>
            </a:r>
            <a:endParaRPr lang="en-US" sz="3200" b="1" cap="none" dirty="0">
              <a:latin typeface="Times New Roman" pitchFamily="18" charset="0"/>
              <a:cs typeface="Times New Roman" pitchFamily="18" charset="0"/>
            </a:endParaRPr>
          </a:p>
        </p:txBody>
      </p:sp>
    </p:spTree>
    <p:extLst>
      <p:ext uri="{BB962C8B-B14F-4D97-AF65-F5344CB8AC3E}">
        <p14:creationId xmlns:p14="http://schemas.microsoft.com/office/powerpoint/2010/main" val="1012521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9537"/>
          </a:xfrm>
        </p:spPr>
        <p:txBody>
          <a:bodyPr/>
          <a:lstStyle/>
          <a:p>
            <a:pPr algn="ctr"/>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34662"/>
            <a:ext cx="12192000" cy="5423338"/>
          </a:xfrm>
        </p:spPr>
        <p:txBody>
          <a:bodyPr/>
          <a:lstStyle/>
          <a:p>
            <a:pPr>
              <a:lnSpc>
                <a:spcPct val="150000"/>
              </a:lnSpc>
            </a:pPr>
            <a:r>
              <a:rPr lang="en-US" dirty="0" smtClean="0">
                <a:latin typeface="Times New Roman" pitchFamily="18" charset="0"/>
                <a:cs typeface="Times New Roman" pitchFamily="18" charset="0"/>
              </a:rPr>
              <a:t>Reentry programs help once convicted individuals to reenter the </a:t>
            </a:r>
            <a:r>
              <a:rPr lang="en-US" dirty="0" smtClean="0">
                <a:latin typeface="Times New Roman" pitchFamily="18" charset="0"/>
                <a:cs typeface="Times New Roman" pitchFamily="18" charset="0"/>
              </a:rPr>
              <a:t>society</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main purpose of reentry programs is to reduce recidivism</a:t>
            </a:r>
          </a:p>
          <a:p>
            <a:pPr>
              <a:lnSpc>
                <a:spcPct val="150000"/>
              </a:lnSpc>
            </a:pPr>
            <a:r>
              <a:rPr lang="en-US" dirty="0" smtClean="0">
                <a:latin typeface="Times New Roman" pitchFamily="18" charset="0"/>
                <a:cs typeface="Times New Roman" pitchFamily="18" charset="0"/>
              </a:rPr>
              <a:t>These </a:t>
            </a:r>
            <a:r>
              <a:rPr lang="en-US" dirty="0" smtClean="0">
                <a:latin typeface="Times New Roman" pitchFamily="18" charset="0"/>
                <a:cs typeface="Times New Roman" pitchFamily="18" charset="0"/>
              </a:rPr>
              <a:t>programs are offered to juveniles, and adults</a:t>
            </a:r>
          </a:p>
          <a:p>
            <a:pPr>
              <a:lnSpc>
                <a:spcPct val="150000"/>
              </a:lnSpc>
            </a:pPr>
            <a:r>
              <a:rPr lang="en-US" dirty="0" smtClean="0">
                <a:latin typeface="Times New Roman" pitchFamily="18" charset="0"/>
                <a:cs typeface="Times New Roman" pitchFamily="18" charset="0"/>
              </a:rPr>
              <a:t>Also, these programs work with convicts from all ethnic group</a:t>
            </a:r>
          </a:p>
          <a:p>
            <a:pPr>
              <a:lnSpc>
                <a:spcPct val="150000"/>
              </a:lnSpc>
            </a:pPr>
            <a:r>
              <a:rPr lang="en-US" dirty="0" smtClean="0">
                <a:latin typeface="Times New Roman" pitchFamily="18" charset="0"/>
                <a:cs typeface="Times New Roman" pitchFamily="18" charset="0"/>
              </a:rPr>
              <a:t>For example, blacks, whites and other ethnic groups in the United States</a:t>
            </a:r>
          </a:p>
          <a:p>
            <a:pPr>
              <a:lnSpc>
                <a:spcPct val="150000"/>
              </a:lnSpc>
            </a:pPr>
            <a:r>
              <a:rPr lang="en-US" dirty="0" smtClean="0">
                <a:latin typeface="Times New Roman" pitchFamily="18" charset="0"/>
                <a:cs typeface="Times New Roman" pitchFamily="18" charset="0"/>
              </a:rPr>
              <a:t>By reducing recidivism, the criminal justice public safety is improved</a:t>
            </a:r>
          </a:p>
          <a:p>
            <a:pPr>
              <a:lnSpc>
                <a:spcPct val="150000"/>
              </a:lnSpc>
            </a:pPr>
            <a:r>
              <a:rPr lang="en-US" dirty="0" smtClean="0">
                <a:latin typeface="Times New Roman" pitchFamily="18" charset="0"/>
                <a:cs typeface="Times New Roman" pitchFamily="18" charset="0"/>
              </a:rPr>
              <a:t>Also, the programs save money that would be used if recidivism cases are </a:t>
            </a:r>
            <a:r>
              <a:rPr lang="en-US" dirty="0" smtClean="0">
                <a:latin typeface="Times New Roman" pitchFamily="18" charset="0"/>
                <a:cs typeface="Times New Roman" pitchFamily="18" charset="0"/>
              </a:rPr>
              <a:t>high</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80736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0709"/>
          </a:xfrm>
        </p:spPr>
        <p:txBody>
          <a:bodyPr/>
          <a:lstStyle/>
          <a:p>
            <a:pPr algn="ctr"/>
            <a:r>
              <a:rPr lang="en-US" dirty="0" smtClean="0">
                <a:latin typeface="Times New Roman" pitchFamily="18" charset="0"/>
                <a:cs typeface="Times New Roman" pitchFamily="18" charset="0"/>
              </a:rPr>
              <a:t>Types of Reentry Programs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23848"/>
            <a:ext cx="12192000" cy="5234152"/>
          </a:xfrm>
        </p:spPr>
        <p:txBody>
          <a:bodyPr/>
          <a:lstStyle/>
          <a:p>
            <a:pPr>
              <a:lnSpc>
                <a:spcPct val="150000"/>
              </a:lnSpc>
            </a:pPr>
            <a:r>
              <a:rPr lang="en-US" dirty="0" smtClean="0">
                <a:latin typeface="Times New Roman" pitchFamily="18" charset="0"/>
                <a:cs typeface="Times New Roman" pitchFamily="18" charset="0"/>
              </a:rPr>
              <a:t>One </a:t>
            </a:r>
            <a:r>
              <a:rPr lang="en-US" dirty="0" smtClean="0">
                <a:latin typeface="Times New Roman" pitchFamily="18" charset="0"/>
                <a:cs typeface="Times New Roman" pitchFamily="18" charset="0"/>
              </a:rPr>
              <a:t>of the reentry program is Adult Reentry Programs</a:t>
            </a:r>
          </a:p>
          <a:p>
            <a:pPr>
              <a:lnSpc>
                <a:spcPct val="150000"/>
              </a:lnSpc>
            </a:pPr>
            <a:r>
              <a:rPr lang="en-US" dirty="0" smtClean="0">
                <a:latin typeface="Times New Roman" pitchFamily="18" charset="0"/>
                <a:cs typeface="Times New Roman" pitchFamily="18" charset="0"/>
              </a:rPr>
              <a:t>This program deals with adults from 18 years and above</a:t>
            </a:r>
          </a:p>
          <a:p>
            <a:pPr>
              <a:lnSpc>
                <a:spcPct val="150000"/>
              </a:lnSpc>
            </a:pPr>
            <a:r>
              <a:rPr lang="en-US" dirty="0" smtClean="0">
                <a:latin typeface="Times New Roman" pitchFamily="18" charset="0"/>
                <a:cs typeface="Times New Roman" pitchFamily="18" charset="0"/>
              </a:rPr>
              <a:t>Also, it gives services to both gender; males and females</a:t>
            </a:r>
          </a:p>
          <a:p>
            <a:pPr>
              <a:lnSpc>
                <a:spcPct val="150000"/>
              </a:lnSpc>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target of the program is prisoners who are about to reenter the society</a:t>
            </a:r>
          </a:p>
          <a:p>
            <a:pPr>
              <a:lnSpc>
                <a:spcPct val="150000"/>
              </a:lnSpc>
            </a:pPr>
            <a:r>
              <a:rPr lang="en-US" dirty="0" smtClean="0">
                <a:latin typeface="Times New Roman" pitchFamily="18" charset="0"/>
                <a:cs typeface="Times New Roman" pitchFamily="18" charset="0"/>
              </a:rPr>
              <a:t>Also</a:t>
            </a:r>
            <a:r>
              <a:rPr lang="en-US" dirty="0" smtClean="0">
                <a:latin typeface="Times New Roman" pitchFamily="18" charset="0"/>
                <a:cs typeface="Times New Roman" pitchFamily="18" charset="0"/>
              </a:rPr>
              <a:t>, its services are offered to other community settings that deal with crime and delinquency</a:t>
            </a:r>
          </a:p>
          <a:p>
            <a:pPr marL="0" indent="0">
              <a:lnSpc>
                <a:spcPct val="150000"/>
              </a:lnSpc>
              <a:buNone/>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12839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371600"/>
            <a:ext cx="12192000" cy="5486400"/>
          </a:xfrm>
        </p:spPr>
        <p:txBody>
          <a:bodyPr/>
          <a:lstStyle/>
          <a:p>
            <a:pPr>
              <a:lnSpc>
                <a:spcPct val="150000"/>
              </a:lnSpc>
            </a:pPr>
            <a:r>
              <a:rPr lang="en-US" dirty="0" smtClean="0">
                <a:latin typeface="Times New Roman" pitchFamily="18" charset="0"/>
                <a:cs typeface="Times New Roman" pitchFamily="18" charset="0"/>
              </a:rPr>
              <a:t>Other countries also have reentry programs that help in reducing recidivism</a:t>
            </a:r>
          </a:p>
          <a:p>
            <a:pPr>
              <a:lnSpc>
                <a:spcPct val="150000"/>
              </a:lnSpc>
            </a:pPr>
            <a:r>
              <a:rPr lang="en-US" dirty="0" smtClean="0">
                <a:latin typeface="Times New Roman" pitchFamily="18" charset="0"/>
                <a:cs typeface="Times New Roman" pitchFamily="18" charset="0"/>
              </a:rPr>
              <a:t>In the British systems, anger and behavior management are provided in prisons</a:t>
            </a:r>
          </a:p>
          <a:p>
            <a:pPr>
              <a:lnSpc>
                <a:spcPct val="150000"/>
              </a:lnSpc>
            </a:pPr>
            <a:r>
              <a:rPr lang="en-US" dirty="0" smtClean="0">
                <a:latin typeface="Times New Roman" pitchFamily="18" charset="0"/>
                <a:cs typeface="Times New Roman" pitchFamily="18" charset="0"/>
              </a:rPr>
              <a:t>Some other treatment include counselling and health care treatments</a:t>
            </a:r>
          </a:p>
          <a:p>
            <a:pPr>
              <a:lnSpc>
                <a:spcPct val="150000"/>
              </a:lnSpc>
            </a:pPr>
            <a:r>
              <a:rPr lang="en-US" dirty="0" smtClean="0">
                <a:latin typeface="Times New Roman" pitchFamily="18" charset="0"/>
                <a:cs typeface="Times New Roman" pitchFamily="18" charset="0"/>
              </a:rPr>
              <a:t>From research studies, most prisons in Britain do not contain many programs (Nikhil, 2015</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Inadequate </a:t>
            </a:r>
            <a:r>
              <a:rPr lang="en-US" dirty="0" smtClean="0">
                <a:latin typeface="Times New Roman" pitchFamily="18" charset="0"/>
                <a:cs typeface="Times New Roman" pitchFamily="18" charset="0"/>
              </a:rPr>
              <a:t>resources in prisons may be one of the challenges in British prisons</a:t>
            </a:r>
          </a:p>
          <a:p>
            <a:pPr>
              <a:lnSpc>
                <a:spcPct val="150000"/>
              </a:lnSpc>
            </a:pPr>
            <a:r>
              <a:rPr lang="en-US" dirty="0" smtClean="0">
                <a:latin typeface="Times New Roman" pitchFamily="18" charset="0"/>
                <a:cs typeface="Times New Roman" pitchFamily="18" charset="0"/>
              </a:rPr>
              <a:t>Others are lack of drug and alcohol treatment programs and lack of support from families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07742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0709"/>
          </a:xfrm>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92316"/>
            <a:ext cx="12192000" cy="5265683"/>
          </a:xfrm>
        </p:spPr>
        <p:txBody>
          <a:bodyPr/>
          <a:lstStyle/>
          <a:p>
            <a:pPr>
              <a:lnSpc>
                <a:spcPct val="150000"/>
              </a:lnSpc>
            </a:pPr>
            <a:r>
              <a:rPr lang="en-US" dirty="0" smtClean="0">
                <a:latin typeface="Times New Roman" pitchFamily="18" charset="0"/>
                <a:cs typeface="Times New Roman" pitchFamily="18" charset="0"/>
              </a:rPr>
              <a:t>The reentry programs in Britain are not effective in reducing recidivism</a:t>
            </a:r>
          </a:p>
          <a:p>
            <a:pPr>
              <a:lnSpc>
                <a:spcPct val="150000"/>
              </a:lnSpc>
            </a:pPr>
            <a:r>
              <a:rPr lang="en-US" dirty="0" smtClean="0">
                <a:latin typeface="Times New Roman" pitchFamily="18" charset="0"/>
                <a:cs typeface="Times New Roman" pitchFamily="18" charset="0"/>
              </a:rPr>
              <a:t>This is because there are nor enough rehabilitation programs in the prisons</a:t>
            </a:r>
          </a:p>
          <a:p>
            <a:pPr>
              <a:lnSpc>
                <a:spcPct val="150000"/>
              </a:lnSpc>
            </a:pPr>
            <a:r>
              <a:rPr lang="en-US" dirty="0" smtClean="0">
                <a:latin typeface="Times New Roman" pitchFamily="18" charset="0"/>
                <a:cs typeface="Times New Roman" pitchFamily="18" charset="0"/>
              </a:rPr>
              <a:t>Many individuals in prison are not looked after as they should while in prison</a:t>
            </a:r>
          </a:p>
          <a:p>
            <a:pPr>
              <a:lnSpc>
                <a:spcPct val="150000"/>
              </a:lnSpc>
            </a:pPr>
            <a:r>
              <a:rPr lang="en-US" dirty="0" smtClean="0">
                <a:latin typeface="Times New Roman" pitchFamily="18" charset="0"/>
                <a:cs typeface="Times New Roman" pitchFamily="18" charset="0"/>
              </a:rPr>
              <a:t>However, for women, situation is different they have few numbers in prison</a:t>
            </a:r>
          </a:p>
          <a:p>
            <a:pPr>
              <a:lnSpc>
                <a:spcPct val="150000"/>
              </a:lnSpc>
            </a:pPr>
            <a:r>
              <a:rPr lang="en-US" dirty="0" smtClean="0">
                <a:latin typeface="Times New Roman" pitchFamily="18" charset="0"/>
                <a:cs typeface="Times New Roman" pitchFamily="18" charset="0"/>
              </a:rPr>
              <a:t>Hence</a:t>
            </a:r>
            <a:r>
              <a:rPr lang="en-US" dirty="0" smtClean="0">
                <a:latin typeface="Times New Roman" pitchFamily="18" charset="0"/>
                <a:cs typeface="Times New Roman" pitchFamily="18" charset="0"/>
              </a:rPr>
              <a:t>, they have a better chance of surviving in the society when released than men</a:t>
            </a:r>
          </a:p>
          <a:p>
            <a:pPr>
              <a:lnSpc>
                <a:spcPct val="150000"/>
              </a:lnSpc>
            </a:pPr>
            <a:r>
              <a:rPr lang="en-US" dirty="0" smtClean="0">
                <a:latin typeface="Times New Roman" pitchFamily="18" charset="0"/>
                <a:cs typeface="Times New Roman" pitchFamily="18" charset="0"/>
              </a:rPr>
              <a:t>However, it does not stop the rates of recidivism from increasing among women</a:t>
            </a: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55524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6115"/>
          </a:xfrm>
        </p:spPr>
        <p:txBody>
          <a:bodyPr/>
          <a:lstStyle/>
          <a:p>
            <a:pPr algn="ctr"/>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eforming the British Reentry </a:t>
            </a:r>
            <a:r>
              <a:rPr lang="en-US" dirty="0" smtClean="0">
                <a:latin typeface="Times New Roman" pitchFamily="18" charset="0"/>
                <a:cs typeface="Times New Roman" pitchFamily="18" charset="0"/>
              </a:rPr>
              <a:t>Program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481960"/>
            <a:ext cx="12192000" cy="5376040"/>
          </a:xfrm>
        </p:spPr>
        <p:txBody>
          <a:bodyPr>
            <a:normAutofit/>
          </a:bodyPr>
          <a:lstStyle/>
          <a:p>
            <a:pPr>
              <a:lnSpc>
                <a:spcPct val="150000"/>
              </a:lnSpc>
            </a:pPr>
            <a:r>
              <a:rPr lang="en-US" dirty="0" smtClean="0">
                <a:latin typeface="Times New Roman" pitchFamily="18" charset="0"/>
                <a:cs typeface="Times New Roman" pitchFamily="18" charset="0"/>
              </a:rPr>
              <a:t>The British government should consider reforming their reentry program</a:t>
            </a:r>
          </a:p>
          <a:p>
            <a:pPr>
              <a:lnSpc>
                <a:spcPct val="150000"/>
              </a:lnSpc>
            </a:pPr>
            <a:r>
              <a:rPr lang="en-US" dirty="0" smtClean="0">
                <a:latin typeface="Times New Roman" pitchFamily="18" charset="0"/>
                <a:cs typeface="Times New Roman" pitchFamily="18" charset="0"/>
              </a:rPr>
              <a:t>They </a:t>
            </a:r>
            <a:r>
              <a:rPr lang="en-US" dirty="0" smtClean="0">
                <a:latin typeface="Times New Roman" pitchFamily="18" charset="0"/>
                <a:cs typeface="Times New Roman" pitchFamily="18" charset="0"/>
              </a:rPr>
              <a:t>should plan on how to implement such programs especially in male prisons</a:t>
            </a:r>
          </a:p>
          <a:p>
            <a:pPr>
              <a:lnSpc>
                <a:spcPct val="150000"/>
              </a:lnSpc>
            </a:pPr>
            <a:r>
              <a:rPr lang="en-US" dirty="0" smtClean="0">
                <a:latin typeface="Times New Roman" pitchFamily="18" charset="0"/>
                <a:cs typeface="Times New Roman" pitchFamily="18" charset="0"/>
              </a:rPr>
              <a:t>The programs that should be available include substance abuse and mental health programs</a:t>
            </a:r>
          </a:p>
          <a:p>
            <a:pPr>
              <a:lnSpc>
                <a:spcPct val="150000"/>
              </a:lnSpc>
            </a:pPr>
            <a:r>
              <a:rPr lang="en-US" dirty="0" smtClean="0">
                <a:latin typeface="Times New Roman" pitchFamily="18" charset="0"/>
                <a:cs typeface="Times New Roman" pitchFamily="18" charset="0"/>
              </a:rPr>
              <a:t>Other </a:t>
            </a:r>
            <a:r>
              <a:rPr lang="en-US" dirty="0" smtClean="0">
                <a:latin typeface="Times New Roman" pitchFamily="18" charset="0"/>
                <a:cs typeface="Times New Roman" pitchFamily="18" charset="0"/>
              </a:rPr>
              <a:t>programs like education and employment training should be implemented</a:t>
            </a:r>
            <a:endParaRPr lang="en-US" dirty="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Research shows that 58% of women and 53% of men in jail lacked employment (Nikhil, 2015</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government should consider providing funds for vocational training in prisons</a:t>
            </a:r>
          </a:p>
        </p:txBody>
      </p:sp>
    </p:spTree>
    <p:extLst>
      <p:ext uri="{BB962C8B-B14F-4D97-AF65-F5344CB8AC3E}">
        <p14:creationId xmlns:p14="http://schemas.microsoft.com/office/powerpoint/2010/main" val="952138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United Kingdom Data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Figure 1: Prison population in the </a:t>
            </a:r>
            <a:r>
              <a:rPr lang="en-US" dirty="0">
                <a:latin typeface="Times New Roman" pitchFamily="18" charset="0"/>
                <a:cs typeface="Times New Roman" pitchFamily="18" charset="0"/>
              </a:rPr>
              <a:t>U</a:t>
            </a:r>
            <a:r>
              <a:rPr lang="en-US" dirty="0" smtClean="0">
                <a:latin typeface="Times New Roman" pitchFamily="18" charset="0"/>
                <a:cs typeface="Times New Roman" pitchFamily="18" charset="0"/>
              </a:rPr>
              <a:t>nited </a:t>
            </a:r>
            <a:r>
              <a:rPr lang="en-US" dirty="0">
                <a:latin typeface="Times New Roman" pitchFamily="18" charset="0"/>
                <a:cs typeface="Times New Roman" pitchFamily="18" charset="0"/>
              </a:rPr>
              <a:t>K</a:t>
            </a:r>
            <a:r>
              <a:rPr lang="en-US" dirty="0" smtClean="0">
                <a:latin typeface="Times New Roman" pitchFamily="18" charset="0"/>
                <a:cs typeface="Times New Roman" pitchFamily="18" charset="0"/>
              </a:rPr>
              <a:t>ingdom (UK) from 2011 to 2019 by gender (in thousands)</a:t>
            </a:r>
            <a:endParaRPr lang="en-US"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0" y="2066793"/>
            <a:ext cx="5715000" cy="337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2609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6474"/>
          </a:xfrm>
        </p:spPr>
        <p:txBody>
          <a:bodyPr/>
          <a:lstStyle/>
          <a:p>
            <a:pPr algn="ctr"/>
            <a:r>
              <a:rPr lang="en-US" dirty="0" smtClean="0">
                <a:latin typeface="Times New Roman" pitchFamily="18" charset="0"/>
                <a:cs typeface="Times New Roman" pitchFamily="18" charset="0"/>
              </a:rPr>
              <a:t>Adult Reentry Programs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529256"/>
            <a:ext cx="12192000" cy="5328744"/>
          </a:xfrm>
        </p:spPr>
        <p:txBody>
          <a:bodyPr>
            <a:normAutofit/>
          </a:bodyPr>
          <a:lstStyle/>
          <a:p>
            <a:pPr>
              <a:lnSpc>
                <a:spcPct val="150000"/>
              </a:lnSpc>
            </a:pPr>
            <a:r>
              <a:rPr lang="en-US" dirty="0" smtClean="0">
                <a:latin typeface="Times New Roman" pitchFamily="18" charset="0"/>
                <a:cs typeface="Times New Roman" pitchFamily="18" charset="0"/>
              </a:rPr>
              <a:t>This program aims at helping individuals transition form prisons to their home communities</a:t>
            </a:r>
          </a:p>
          <a:p>
            <a:pPr>
              <a:lnSpc>
                <a:spcPct val="150000"/>
              </a:lnSpc>
            </a:pPr>
            <a:r>
              <a:rPr lang="en-US" dirty="0" smtClean="0">
                <a:latin typeface="Times New Roman" pitchFamily="18" charset="0"/>
                <a:cs typeface="Times New Roman" pitchFamily="18" charset="0"/>
              </a:rPr>
              <a:t>This </a:t>
            </a:r>
            <a:r>
              <a:rPr lang="en-US" dirty="0" smtClean="0">
                <a:latin typeface="Times New Roman" pitchFamily="18" charset="0"/>
                <a:cs typeface="Times New Roman" pitchFamily="18" charset="0"/>
              </a:rPr>
              <a:t>program initiates treatments in prison to the adult participants (</a:t>
            </a:r>
            <a:r>
              <a:rPr lang="en-US" dirty="0" err="1" smtClean="0">
                <a:latin typeface="Times New Roman" pitchFamily="18" charset="0"/>
                <a:cs typeface="Times New Roman" pitchFamily="18" charset="0"/>
              </a:rPr>
              <a:t>Ndrecka</a:t>
            </a:r>
            <a:r>
              <a:rPr lang="en-US" dirty="0" smtClean="0">
                <a:latin typeface="Times New Roman" pitchFamily="18" charset="0"/>
                <a:cs typeface="Times New Roman" pitchFamily="18" charset="0"/>
              </a:rPr>
              <a:t>, 2014</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Their treatment services include substance abuse, education, and life skills</a:t>
            </a:r>
          </a:p>
          <a:p>
            <a:pPr>
              <a:lnSpc>
                <a:spcPct val="150000"/>
              </a:lnSpc>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programs give gender specific treatment care to each gender like females</a:t>
            </a:r>
          </a:p>
          <a:p>
            <a:pPr>
              <a:lnSpc>
                <a:spcPct val="150000"/>
              </a:lnSpc>
            </a:pPr>
            <a:r>
              <a:rPr lang="en-US" dirty="0" smtClean="0">
                <a:latin typeface="Times New Roman" pitchFamily="18" charset="0"/>
                <a:cs typeface="Times New Roman" pitchFamily="18" charset="0"/>
              </a:rPr>
              <a:t>The participants also are provided vocational/job training services while in </a:t>
            </a:r>
            <a:r>
              <a:rPr lang="en-US" dirty="0" smtClean="0">
                <a:latin typeface="Times New Roman" pitchFamily="18" charset="0"/>
                <a:cs typeface="Times New Roman" pitchFamily="18" charset="0"/>
              </a:rPr>
              <a:t>prison</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549837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1068"/>
          </a:xfrm>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90688"/>
            <a:ext cx="12192000" cy="5167312"/>
          </a:xfrm>
        </p:spPr>
        <p:txBody>
          <a:bodyPr>
            <a:normAutofit/>
          </a:bodyPr>
          <a:lstStyle/>
          <a:p>
            <a:pPr>
              <a:lnSpc>
                <a:spcPct val="150000"/>
              </a:lnSpc>
            </a:pPr>
            <a:r>
              <a:rPr lang="en-US" dirty="0" smtClean="0">
                <a:latin typeface="Times New Roman" pitchFamily="18" charset="0"/>
                <a:cs typeface="Times New Roman" pitchFamily="18" charset="0"/>
              </a:rPr>
              <a:t>These programs are provided in the prison setting</a:t>
            </a:r>
          </a:p>
          <a:p>
            <a:pPr>
              <a:lnSpc>
                <a:spcPct val="150000"/>
              </a:lnSpc>
            </a:pPr>
            <a:r>
              <a:rPr lang="en-US" dirty="0" smtClean="0">
                <a:latin typeface="Times New Roman" pitchFamily="18" charset="0"/>
                <a:cs typeface="Times New Roman" pitchFamily="18" charset="0"/>
              </a:rPr>
              <a:t>In </a:t>
            </a:r>
            <a:r>
              <a:rPr lang="en-US" dirty="0" smtClean="0">
                <a:latin typeface="Times New Roman" pitchFamily="18" charset="0"/>
                <a:cs typeface="Times New Roman" pitchFamily="18" charset="0"/>
              </a:rPr>
              <a:t>the community programs, services like counseling and therapy are provided</a:t>
            </a:r>
          </a:p>
          <a:p>
            <a:pPr>
              <a:lnSpc>
                <a:spcPct val="150000"/>
              </a:lnSpc>
            </a:pPr>
            <a:r>
              <a:rPr lang="en-US" dirty="0" smtClean="0">
                <a:latin typeface="Times New Roman" pitchFamily="18" charset="0"/>
                <a:cs typeface="Times New Roman" pitchFamily="18" charset="0"/>
              </a:rPr>
              <a:t>Other programs provided in the community include substance abuse treatment program (</a:t>
            </a:r>
            <a:r>
              <a:rPr lang="en-US" dirty="0" err="1" smtClean="0">
                <a:latin typeface="Times New Roman" pitchFamily="18" charset="0"/>
                <a:cs typeface="Times New Roman" pitchFamily="18" charset="0"/>
              </a:rPr>
              <a:t>Ndrecka</a:t>
            </a:r>
            <a:r>
              <a:rPr lang="en-US" dirty="0">
                <a:latin typeface="Times New Roman" pitchFamily="18" charset="0"/>
                <a:cs typeface="Times New Roman" pitchFamily="18" charset="0"/>
              </a:rPr>
              <a:t>, 2014)</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Work and employment release programs are provided by community programs</a:t>
            </a:r>
          </a:p>
          <a:p>
            <a:pPr>
              <a:lnSpc>
                <a:spcPct val="150000"/>
              </a:lnSpc>
            </a:pPr>
            <a:r>
              <a:rPr lang="en-US" dirty="0" smtClean="0">
                <a:latin typeface="Times New Roman" pitchFamily="18" charset="0"/>
                <a:cs typeface="Times New Roman" pitchFamily="18" charset="0"/>
              </a:rPr>
              <a:t>Also, housing programs, and female programs are also offered to released individuals.</a:t>
            </a:r>
          </a:p>
          <a:p>
            <a:pPr>
              <a:lnSpc>
                <a:spcPct val="150000"/>
              </a:lnSpc>
            </a:pPr>
            <a:r>
              <a:rPr lang="en-US" dirty="0" smtClean="0">
                <a:latin typeface="Times New Roman" pitchFamily="18" charset="0"/>
                <a:cs typeface="Times New Roman" pitchFamily="18" charset="0"/>
              </a:rPr>
              <a:t>The treatment services can be in different forms like individual or group </a:t>
            </a:r>
            <a:r>
              <a:rPr lang="en-US" dirty="0" smtClean="0">
                <a:latin typeface="Times New Roman" pitchFamily="18" charset="0"/>
                <a:cs typeface="Times New Roman" pitchFamily="18" charset="0"/>
              </a:rPr>
              <a:t>treatment</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065675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9537"/>
          </a:xfrm>
        </p:spPr>
        <p:txBody>
          <a:bodyPr/>
          <a:lstStyle/>
          <a:p>
            <a:r>
              <a:rPr lang="en-US" dirty="0">
                <a:latin typeface="Times New Roman" pitchFamily="18" charset="0"/>
                <a:cs typeface="Times New Roman" pitchFamily="18" charset="0"/>
              </a:rPr>
              <a:t>Continuation…</a:t>
            </a:r>
            <a:endParaRPr lang="en-US" dirty="0"/>
          </a:p>
        </p:txBody>
      </p:sp>
      <p:sp>
        <p:nvSpPr>
          <p:cNvPr id="3" name="Content Placeholder 2"/>
          <p:cNvSpPr>
            <a:spLocks noGrp="1"/>
          </p:cNvSpPr>
          <p:nvPr>
            <p:ph idx="1"/>
          </p:nvPr>
        </p:nvSpPr>
        <p:spPr>
          <a:xfrm>
            <a:off x="0" y="1545020"/>
            <a:ext cx="12192000" cy="5312979"/>
          </a:xfrm>
        </p:spPr>
        <p:txBody>
          <a:bodyPr/>
          <a:lstStyle/>
          <a:p>
            <a:pPr>
              <a:lnSpc>
                <a:spcPct val="150000"/>
              </a:lnSpc>
            </a:pPr>
            <a:r>
              <a:rPr lang="en-US" dirty="0" smtClean="0">
                <a:latin typeface="Times New Roman" pitchFamily="18" charset="0"/>
                <a:cs typeface="Times New Roman" pitchFamily="18" charset="0"/>
              </a:rPr>
              <a:t>Some of the programs are mandated by the court while others are voluntary</a:t>
            </a:r>
          </a:p>
          <a:p>
            <a:pPr>
              <a:lnSpc>
                <a:spcPct val="150000"/>
              </a:lnSpc>
            </a:pPr>
            <a:r>
              <a:rPr lang="en-US" dirty="0" smtClean="0">
                <a:latin typeface="Times New Roman" pitchFamily="18" charset="0"/>
                <a:cs typeface="Times New Roman" pitchFamily="18" charset="0"/>
              </a:rPr>
              <a:t>One of the court mandated programs include substance abuse management</a:t>
            </a:r>
          </a:p>
          <a:p>
            <a:pPr>
              <a:lnSpc>
                <a:spcPct val="150000"/>
              </a:lnSpc>
            </a:pPr>
            <a:r>
              <a:rPr lang="en-US" dirty="0" smtClean="0">
                <a:latin typeface="Times New Roman" pitchFamily="18" charset="0"/>
                <a:cs typeface="Times New Roman" pitchFamily="18" charset="0"/>
              </a:rPr>
              <a:t>Hence</a:t>
            </a:r>
            <a:r>
              <a:rPr lang="en-US" dirty="0" smtClean="0">
                <a:latin typeface="Times New Roman" pitchFamily="18" charset="0"/>
                <a:cs typeface="Times New Roman" pitchFamily="18" charset="0"/>
              </a:rPr>
              <a:t>, this program is mandated by the court to reduce substance-induced crimes</a:t>
            </a:r>
          </a:p>
          <a:p>
            <a:pPr>
              <a:lnSpc>
                <a:spcPct val="150000"/>
              </a:lnSpc>
            </a:pPr>
            <a:r>
              <a:rPr lang="en-US" dirty="0" smtClean="0">
                <a:latin typeface="Times New Roman" pitchFamily="18" charset="0"/>
                <a:cs typeface="Times New Roman" pitchFamily="18" charset="0"/>
              </a:rPr>
              <a:t>These reentry programs can be delivered in several settings leave alone prisons</a:t>
            </a:r>
          </a:p>
          <a:p>
            <a:pPr>
              <a:lnSpc>
                <a:spcPct val="150000"/>
              </a:lnSpc>
            </a:pPr>
            <a:r>
              <a:rPr lang="en-US" dirty="0" smtClean="0">
                <a:latin typeface="Times New Roman" pitchFamily="18" charset="0"/>
                <a:cs typeface="Times New Roman" pitchFamily="18" charset="0"/>
              </a:rPr>
              <a:t>This </a:t>
            </a:r>
            <a:r>
              <a:rPr lang="en-US" dirty="0" smtClean="0">
                <a:latin typeface="Times New Roman" pitchFamily="18" charset="0"/>
                <a:cs typeface="Times New Roman" pitchFamily="18" charset="0"/>
              </a:rPr>
              <a:t>means that the programs can be delivered to areas that are not with jails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0936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Adult Reentry Programs in US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90688"/>
            <a:ext cx="12192000" cy="5167312"/>
          </a:xfrm>
        </p:spPr>
        <p:txBody>
          <a:bodyPr/>
          <a:lstStyle/>
          <a:p>
            <a:pPr>
              <a:lnSpc>
                <a:spcPct val="150000"/>
              </a:lnSpc>
            </a:pPr>
            <a:r>
              <a:rPr lang="en-US" dirty="0" smtClean="0">
                <a:latin typeface="Times New Roman" pitchFamily="18" charset="0"/>
                <a:cs typeface="Times New Roman" pitchFamily="18" charset="0"/>
              </a:rPr>
              <a:t>Adult Reentry programs in United States are effective in reducing recidivism</a:t>
            </a:r>
          </a:p>
          <a:p>
            <a:pPr>
              <a:lnSpc>
                <a:spcPct val="150000"/>
              </a:lnSpc>
            </a:pPr>
            <a:r>
              <a:rPr lang="en-US" dirty="0" smtClean="0">
                <a:latin typeface="Times New Roman" pitchFamily="18" charset="0"/>
                <a:cs typeface="Times New Roman" pitchFamily="18" charset="0"/>
              </a:rPr>
              <a:t>Also</a:t>
            </a:r>
            <a:r>
              <a:rPr lang="en-US" dirty="0" smtClean="0">
                <a:latin typeface="Times New Roman" pitchFamily="18" charset="0"/>
                <a:cs typeface="Times New Roman" pitchFamily="18" charset="0"/>
              </a:rPr>
              <a:t>, most reentry programs that target high-risk convicts are more </a:t>
            </a:r>
            <a:r>
              <a:rPr lang="en-US" dirty="0" smtClean="0">
                <a:latin typeface="Times New Roman" pitchFamily="18" charset="0"/>
                <a:cs typeface="Times New Roman" pitchFamily="18" charset="0"/>
              </a:rPr>
              <a:t>effective</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recidivism rate has reduced by 47% via the effectiveness of the </a:t>
            </a:r>
            <a:r>
              <a:rPr lang="en-US" dirty="0" smtClean="0">
                <a:latin typeface="Times New Roman" pitchFamily="18" charset="0"/>
                <a:cs typeface="Times New Roman" pitchFamily="18" charset="0"/>
              </a:rPr>
              <a:t>program (</a:t>
            </a:r>
            <a:r>
              <a:rPr lang="en-US" dirty="0" err="1" smtClean="0">
                <a:latin typeface="Times New Roman" pitchFamily="18" charset="0"/>
                <a:cs typeface="Times New Roman" pitchFamily="18" charset="0"/>
              </a:rPr>
              <a:t>Berghuis</a:t>
            </a:r>
            <a:r>
              <a:rPr lang="en-US" dirty="0" smtClean="0">
                <a:latin typeface="Times New Roman" pitchFamily="18" charset="0"/>
                <a:cs typeface="Times New Roman" pitchFamily="18" charset="0"/>
              </a:rPr>
              <a:t>, 2018</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For </a:t>
            </a:r>
            <a:r>
              <a:rPr lang="en-US" dirty="0" smtClean="0">
                <a:latin typeface="Times New Roman" pitchFamily="18" charset="0"/>
                <a:cs typeface="Times New Roman" pitchFamily="18" charset="0"/>
              </a:rPr>
              <a:t>recidivism to reduce almost completely, the programs should be </a:t>
            </a:r>
            <a:r>
              <a:rPr lang="en-US" dirty="0" smtClean="0">
                <a:latin typeface="Times New Roman" pitchFamily="18" charset="0"/>
                <a:cs typeface="Times New Roman" pitchFamily="18" charset="0"/>
              </a:rPr>
              <a:t>improved</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Also, education </a:t>
            </a:r>
            <a:r>
              <a:rPr lang="en-US" dirty="0" smtClean="0">
                <a:latin typeface="Times New Roman" pitchFamily="18" charset="0"/>
                <a:cs typeface="Times New Roman" pitchFamily="18" charset="0"/>
              </a:rPr>
              <a:t>programs </a:t>
            </a:r>
            <a:r>
              <a:rPr lang="en-US" dirty="0" smtClean="0">
                <a:latin typeface="Times New Roman" pitchFamily="18" charset="0"/>
                <a:cs typeface="Times New Roman" pitchFamily="18" charset="0"/>
              </a:rPr>
              <a:t>should be provided to all individuals in prison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066148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US Data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Figure 2: Recidivism rate in US</a:t>
            </a:r>
            <a:endParaRPr lang="en-US"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8972" y="2314641"/>
            <a:ext cx="4371975"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922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4"/>
            <a:ext cx="12192000" cy="5032375"/>
          </a:xfrm>
        </p:spPr>
        <p:txBody>
          <a:bodyPr/>
          <a:lstStyle/>
          <a:p>
            <a:pPr>
              <a:lnSpc>
                <a:spcPct val="150000"/>
              </a:lnSpc>
            </a:pPr>
            <a:r>
              <a:rPr lang="en-US" dirty="0" smtClean="0">
                <a:latin typeface="Times New Roman" pitchFamily="18" charset="0"/>
                <a:cs typeface="Times New Roman" pitchFamily="18" charset="0"/>
              </a:rPr>
              <a:t>Reentry programs aim at reducing recidivism among offenders</a:t>
            </a:r>
          </a:p>
          <a:p>
            <a:pPr>
              <a:lnSpc>
                <a:spcPct val="150000"/>
              </a:lnSpc>
            </a:pPr>
            <a:r>
              <a:rPr lang="en-US" dirty="0" smtClean="0">
                <a:latin typeface="Times New Roman" pitchFamily="18" charset="0"/>
                <a:cs typeface="Times New Roman" pitchFamily="18" charset="0"/>
              </a:rPr>
              <a:t>Many programs in the </a:t>
            </a:r>
            <a:r>
              <a:rPr lang="en-US" dirty="0" smtClean="0">
                <a:latin typeface="Times New Roman" pitchFamily="18" charset="0"/>
                <a:cs typeface="Times New Roman" pitchFamily="18" charset="0"/>
              </a:rPr>
              <a:t>US </a:t>
            </a:r>
            <a:r>
              <a:rPr lang="en-US" dirty="0" smtClean="0">
                <a:latin typeface="Times New Roman" pitchFamily="18" charset="0"/>
                <a:cs typeface="Times New Roman" pitchFamily="18" charset="0"/>
              </a:rPr>
              <a:t>have led to the reduction of recidivism</a:t>
            </a:r>
          </a:p>
          <a:p>
            <a:pPr>
              <a:lnSpc>
                <a:spcPct val="150000"/>
              </a:lnSpc>
            </a:pPr>
            <a:r>
              <a:rPr lang="en-US" dirty="0" smtClean="0">
                <a:latin typeface="Times New Roman" pitchFamily="18" charset="0"/>
                <a:cs typeface="Times New Roman" pitchFamily="18" charset="0"/>
              </a:rPr>
              <a:t>Other countries should implement reentry programs to reduce recidivism</a:t>
            </a:r>
          </a:p>
          <a:p>
            <a:pPr>
              <a:lnSpc>
                <a:spcPct val="150000"/>
              </a:lnSpc>
            </a:pPr>
            <a:r>
              <a:rPr lang="en-US" dirty="0">
                <a:latin typeface="Times New Roman" pitchFamily="18" charset="0"/>
                <a:cs typeface="Times New Roman" pitchFamily="18" charset="0"/>
              </a:rPr>
              <a:t>By reducing recidivism, the criminal justice public safety is improved</a:t>
            </a:r>
          </a:p>
          <a:p>
            <a:pPr>
              <a:lnSpc>
                <a:spcPct val="150000"/>
              </a:lnSpc>
            </a:pPr>
            <a:r>
              <a:rPr lang="en-US" dirty="0">
                <a:latin typeface="Times New Roman" pitchFamily="18" charset="0"/>
                <a:cs typeface="Times New Roman" pitchFamily="18" charset="0"/>
              </a:rPr>
              <a:t>Also, the programs save money that would be used if recidivism cases are high</a:t>
            </a:r>
          </a:p>
          <a:p>
            <a:pPr>
              <a:lnSpc>
                <a:spcPct val="150000"/>
              </a:lnSpc>
            </a:pPr>
            <a:r>
              <a:rPr lang="en-US" dirty="0">
                <a:latin typeface="Times New Roman" pitchFamily="18" charset="0"/>
                <a:cs typeface="Times New Roman" pitchFamily="18" charset="0"/>
              </a:rPr>
              <a:t>Thus, reentry programs motivate convicts to be better individuals in the society</a:t>
            </a: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06446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en-US" dirty="0" err="1">
                <a:latin typeface="Times New Roman" pitchFamily="18" charset="0"/>
                <a:cs typeface="Times New Roman" pitchFamily="18" charset="0"/>
              </a:rPr>
              <a:t>Berghuis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 (2018). </a:t>
            </a:r>
            <a:r>
              <a:rPr lang="en-US" dirty="0">
                <a:latin typeface="Times New Roman" pitchFamily="18" charset="0"/>
                <a:cs typeface="Times New Roman" pitchFamily="18" charset="0"/>
              </a:rPr>
              <a:t>“Reentry Programs for Adult Male Offender Recidivism and </a:t>
            </a:r>
            <a:r>
              <a:rPr lang="en-US" dirty="0" smtClean="0">
                <a:latin typeface="Times New Roman" pitchFamily="18" charset="0"/>
                <a:cs typeface="Times New Roman" pitchFamily="18" charset="0"/>
              </a:rPr>
              <a:t>	Reintegration</a:t>
            </a:r>
            <a:r>
              <a:rPr lang="en-US" dirty="0">
                <a:latin typeface="Times New Roman" pitchFamily="18" charset="0"/>
                <a:cs typeface="Times New Roman" pitchFamily="18" charset="0"/>
              </a:rPr>
              <a:t>: A Systematic Review and Meta-Analysis.” International Journal of </a:t>
            </a:r>
            <a:r>
              <a:rPr lang="en-US" dirty="0" smtClean="0">
                <a:latin typeface="Times New Roman" pitchFamily="18" charset="0"/>
                <a:cs typeface="Times New Roman" pitchFamily="18" charset="0"/>
              </a:rPr>
              <a:t>	Offender </a:t>
            </a:r>
            <a:r>
              <a:rPr lang="en-US" dirty="0">
                <a:latin typeface="Times New Roman" pitchFamily="18" charset="0"/>
                <a:cs typeface="Times New Roman" pitchFamily="18" charset="0"/>
              </a:rPr>
              <a:t>Therapy and Comparative Criminology 62(14):4655–76</a:t>
            </a:r>
          </a:p>
          <a:p>
            <a:pPr marL="0" indent="0">
              <a:lnSpc>
                <a:spcPct val="150000"/>
              </a:lnSpc>
              <a:buNone/>
            </a:pPr>
            <a:r>
              <a:rPr lang="en-US" dirty="0" err="1">
                <a:latin typeface="Times New Roman" pitchFamily="18" charset="0"/>
                <a:cs typeface="Times New Roman" pitchFamily="18" charset="0"/>
              </a:rPr>
              <a:t>Ndrecka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 (2014). </a:t>
            </a:r>
            <a:r>
              <a:rPr lang="en-US" dirty="0">
                <a:latin typeface="Times New Roman" pitchFamily="18" charset="0"/>
                <a:cs typeface="Times New Roman" pitchFamily="18" charset="0"/>
              </a:rPr>
              <a:t>“The Impact of Reentry Programs on Recidivism: A </a:t>
            </a:r>
            <a:r>
              <a:rPr lang="en-US" dirty="0" smtClean="0">
                <a:latin typeface="Times New Roman" pitchFamily="18" charset="0"/>
                <a:cs typeface="Times New Roman" pitchFamily="18" charset="0"/>
              </a:rPr>
              <a:t>Meta-	Analysis</a:t>
            </a:r>
            <a:r>
              <a:rPr lang="en-US" dirty="0">
                <a:latin typeface="Times New Roman" pitchFamily="18" charset="0"/>
                <a:cs typeface="Times New Roman" pitchFamily="18" charset="0"/>
              </a:rPr>
              <a:t>.” PhD diss., University of Cincinnati, </a:t>
            </a:r>
            <a:r>
              <a:rPr lang="en-US" dirty="0" smtClean="0">
                <a:latin typeface="Times New Roman" pitchFamily="18" charset="0"/>
                <a:cs typeface="Times New Roman" pitchFamily="18" charset="0"/>
              </a:rPr>
              <a:t>2014</a:t>
            </a:r>
          </a:p>
          <a:p>
            <a:pPr marL="0" indent="0">
              <a:lnSpc>
                <a:spcPct val="150000"/>
              </a:lnSpc>
              <a:buNone/>
            </a:pPr>
            <a:r>
              <a:rPr lang="en-US" dirty="0" smtClean="0">
                <a:latin typeface="Times New Roman" pitchFamily="18" charset="0"/>
                <a:cs typeface="Times New Roman" pitchFamily="18" charset="0"/>
              </a:rPr>
              <a:t> Nikhil. R. </a:t>
            </a:r>
            <a:r>
              <a:rPr lang="en-US" dirty="0">
                <a:latin typeface="Times New Roman" pitchFamily="18" charset="0"/>
                <a:cs typeface="Times New Roman" pitchFamily="18" charset="0"/>
              </a:rPr>
              <a:t>(2015). An international perspective of </a:t>
            </a:r>
            <a:r>
              <a:rPr lang="en-US" dirty="0" smtClean="0">
                <a:latin typeface="Times New Roman" pitchFamily="18" charset="0"/>
                <a:cs typeface="Times New Roman" pitchFamily="18" charset="0"/>
              </a:rPr>
              <a:t>how other </a:t>
            </a:r>
            <a:r>
              <a:rPr lang="en-US" dirty="0">
                <a:latin typeface="Times New Roman" pitchFamily="18" charset="0"/>
                <a:cs typeface="Times New Roman" pitchFamily="18" charset="0"/>
              </a:rPr>
              <a:t>countries prepare </a:t>
            </a:r>
            <a:r>
              <a:rPr lang="en-US" dirty="0" smtClean="0">
                <a:latin typeface="Times New Roman" pitchFamily="18" charset="0"/>
                <a:cs typeface="Times New Roman" pitchFamily="18" charset="0"/>
              </a:rPr>
              <a:t>their </a:t>
            </a:r>
            <a:r>
              <a:rPr lang="en-US" dirty="0" smtClean="0">
                <a:latin typeface="Times New Roman" pitchFamily="18" charset="0"/>
                <a:cs typeface="Times New Roman" pitchFamily="18" charset="0"/>
              </a:rPr>
              <a:t>	prisoners </a:t>
            </a:r>
            <a:r>
              <a:rPr lang="en-US" dirty="0">
                <a:latin typeface="Times New Roman" pitchFamily="18" charset="0"/>
                <a:cs typeface="Times New Roman" pitchFamily="18" charset="0"/>
              </a:rPr>
              <a:t>for </a:t>
            </a:r>
            <a:r>
              <a:rPr lang="en-US" dirty="0" smtClean="0">
                <a:latin typeface="Times New Roman" pitchFamily="18" charset="0"/>
                <a:cs typeface="Times New Roman" pitchFamily="18" charset="0"/>
              </a:rPr>
              <a:t>release.</a:t>
            </a: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592387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489</TotalTime>
  <Words>2125</Words>
  <Application>Microsoft Office PowerPoint</Application>
  <PresentationFormat>Custom</PresentationFormat>
  <Paragraphs>134</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Ion</vt:lpstr>
      <vt:lpstr>Importance of Reentry Programs in Reducing Recidivism </vt:lpstr>
      <vt:lpstr>Introduction </vt:lpstr>
      <vt:lpstr>Types of Reentry Programs</vt:lpstr>
      <vt:lpstr>Continuation…</vt:lpstr>
      <vt:lpstr>Continuation..</vt:lpstr>
      <vt:lpstr>Reforming the British Reentry Program</vt:lpstr>
      <vt:lpstr>United Kingdom Data</vt:lpstr>
      <vt:lpstr>Adult Reentry Programs</vt:lpstr>
      <vt:lpstr>Continuation…</vt:lpstr>
      <vt:lpstr>Continuation…</vt:lpstr>
      <vt:lpstr>Adult Reentry Programs in US</vt:lpstr>
      <vt:lpstr>US Data</vt:lpstr>
      <vt:lpstr>Conclusion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nonniana</dc:creator>
  <cp:lastModifiedBy>User</cp:lastModifiedBy>
  <cp:revision>32</cp:revision>
  <dcterms:created xsi:type="dcterms:W3CDTF">2020-04-29T07:31:36Z</dcterms:created>
  <dcterms:modified xsi:type="dcterms:W3CDTF">2020-04-29T17:55:06Z</dcterms:modified>
</cp:coreProperties>
</file>